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59" r:id="rId12"/>
    <p:sldId id="258" r:id="rId13"/>
    <p:sldId id="275" r:id="rId14"/>
    <p:sldId id="303" r:id="rId15"/>
    <p:sldId id="306" r:id="rId16"/>
    <p:sldId id="304" r:id="rId17"/>
    <p:sldId id="305" r:id="rId18"/>
    <p:sldId id="293" r:id="rId19"/>
    <p:sldId id="302" r:id="rId20"/>
    <p:sldId id="294" r:id="rId21"/>
    <p:sldId id="300" r:id="rId22"/>
    <p:sldId id="301" r:id="rId23"/>
    <p:sldId id="299" r:id="rId24"/>
    <p:sldId id="276" r:id="rId25"/>
    <p:sldId id="277" r:id="rId26"/>
    <p:sldId id="289" r:id="rId27"/>
    <p:sldId id="278" r:id="rId28"/>
    <p:sldId id="288" r:id="rId29"/>
    <p:sldId id="287" r:id="rId30"/>
    <p:sldId id="285" r:id="rId31"/>
    <p:sldId id="286" r:id="rId32"/>
    <p:sldId id="279" r:id="rId33"/>
    <p:sldId id="283" r:id="rId34"/>
    <p:sldId id="290" r:id="rId35"/>
    <p:sldId id="291" r:id="rId36"/>
    <p:sldId id="280" r:id="rId37"/>
    <p:sldId id="282" r:id="rId38"/>
    <p:sldId id="281" r:id="rId39"/>
    <p:sldId id="284" r:id="rId40"/>
    <p:sldId id="296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3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56CC3-C23E-421C-A742-AF39BE19C5CA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5B77A-C9FC-45B0-94F3-2451130D0E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70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4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9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5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2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50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0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32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38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19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AADC-C7A3-4C97-8BA4-A515170C5092}" type="datetimeFigureOut">
              <a:rPr lang="ru-RU" smtClean="0"/>
              <a:t>15.02.2023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C319B-FDEE-49F6-BAFE-F04D97141C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3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600368/1/for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0210011?index=0&amp;rangeSize=1" TargetMode="External"/><Relationship Id="rId2" Type="http://schemas.openxmlformats.org/officeDocument/2006/relationships/hyperlink" Target="https://www.garant.ru/products/ipo/prime/doc/74526876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0210011?index=0&amp;rangeSize=1" TargetMode="External"/><Relationship Id="rId7" Type="http://schemas.microsoft.com/office/2007/relationships/hdphoto" Target="../media/hdphoto7.wdp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ublication.pravo.gov.ru/Document/View/0001202210210011?index=0&amp;rangeSize=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6"/>
          <a:stretch/>
        </p:blipFill>
        <p:spPr bwMode="auto">
          <a:xfrm>
            <a:off x="611560" y="-13005"/>
            <a:ext cx="7848872" cy="687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43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220072" y="3645024"/>
            <a:ext cx="273630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53"/>
            <a:ext cx="914400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539552" y="2453222"/>
            <a:ext cx="2952328" cy="176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4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47790" cy="507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98713" y="192929"/>
            <a:ext cx="416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http://195.19.96.114:8000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525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5" t="3584"/>
          <a:stretch/>
        </p:blipFill>
        <p:spPr bwMode="auto">
          <a:xfrm>
            <a:off x="251520" y="332656"/>
            <a:ext cx="3394533" cy="617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124744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Итоги 2022 года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10921 – всего заявлений</a:t>
            </a:r>
          </a:p>
          <a:p>
            <a:r>
              <a:rPr lang="ru-RU" sz="2000" b="1" dirty="0" smtClean="0"/>
              <a:t>10097 </a:t>
            </a:r>
            <a:r>
              <a:rPr lang="ru-RU" sz="2000" b="1" dirty="0"/>
              <a:t>– </a:t>
            </a:r>
            <a:r>
              <a:rPr lang="ru-RU" sz="2000" b="1" dirty="0" smtClean="0"/>
              <a:t>зачисленные</a:t>
            </a:r>
          </a:p>
          <a:p>
            <a:r>
              <a:rPr lang="ru-RU" sz="2000" b="1" dirty="0" smtClean="0"/>
              <a:t>6782 </a:t>
            </a:r>
            <a:r>
              <a:rPr lang="ru-RU" sz="2000" b="1" dirty="0"/>
              <a:t>– </a:t>
            </a:r>
            <a:r>
              <a:rPr lang="ru-RU" sz="2000" b="1" dirty="0" smtClean="0"/>
              <a:t>по закрепленной территории</a:t>
            </a:r>
          </a:p>
          <a:p>
            <a:r>
              <a:rPr lang="ru-RU" sz="2000" b="1" dirty="0" smtClean="0"/>
              <a:t>4139 </a:t>
            </a:r>
            <a:r>
              <a:rPr lang="ru-RU" sz="2000" b="1" dirty="0"/>
              <a:t>– </a:t>
            </a:r>
            <a:r>
              <a:rPr lang="ru-RU" sz="2000" b="1" dirty="0" smtClean="0"/>
              <a:t> не по закрепленной территории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5368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2" y="0"/>
            <a:ext cx="9147922" cy="6858000"/>
          </a:xfrm>
        </p:spPr>
      </p:pic>
    </p:spTree>
    <p:extLst>
      <p:ext uri="{BB962C8B-B14F-4D97-AF65-F5344CB8AC3E}">
        <p14:creationId xmlns:p14="http://schemas.microsoft.com/office/powerpoint/2010/main" val="14425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Процесс оказания услуги</a:t>
            </a:r>
            <a:br>
              <a:rPr lang="ru-RU" sz="3200" b="1" dirty="0"/>
            </a:br>
            <a:r>
              <a:rPr lang="ru-RU" sz="3200" b="1" dirty="0"/>
              <a:t>Запись в первый класс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по закреплённой территории</a:t>
            </a:r>
            <a:r>
              <a:rPr lang="ru-RU" sz="3200" b="1" dirty="0" smtClean="0"/>
              <a:t>)</a:t>
            </a:r>
            <a:br>
              <a:rPr lang="ru-RU" sz="3200" b="1" dirty="0" smtClean="0"/>
            </a:br>
            <a:r>
              <a:rPr lang="ru-RU" sz="3200" b="1" dirty="0"/>
              <a:t>первый </a:t>
            </a:r>
            <a:r>
              <a:rPr lang="ru-RU" sz="3200" b="1" dirty="0" smtClean="0"/>
              <a:t>этап - </a:t>
            </a:r>
            <a:r>
              <a:rPr lang="ru-RU" sz="3200" b="1" dirty="0"/>
              <a:t>с 1 апреля по 30 июня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u="sng" dirty="0">
                <a:hlinkClick r:id="rId2"/>
              </a:rPr>
              <a:t>https://www.gosuslugi.ru/600426/1/form</a:t>
            </a:r>
            <a:endParaRPr lang="ru-RU" dirty="0" smtClean="0"/>
          </a:p>
          <a:p>
            <a:pPr lvl="0"/>
            <a:r>
              <a:rPr lang="ru-RU" dirty="0" smtClean="0"/>
              <a:t>Выбор </a:t>
            </a:r>
            <a:r>
              <a:rPr lang="ru-RU" dirty="0"/>
              <a:t>услуги</a:t>
            </a:r>
          </a:p>
          <a:p>
            <a:pPr lvl="0"/>
            <a:r>
              <a:rPr lang="ru-RU" dirty="0"/>
              <a:t>Указание наличия льгот для записи</a:t>
            </a:r>
          </a:p>
          <a:p>
            <a:pPr lvl="0"/>
            <a:r>
              <a:rPr lang="ru-RU" dirty="0"/>
              <a:t>Выбор школы из списка доступных</a:t>
            </a:r>
          </a:p>
          <a:p>
            <a:pPr lvl="0"/>
            <a:r>
              <a:rPr lang="ru-RU" dirty="0"/>
              <a:t>Указание сведений о ребенке </a:t>
            </a:r>
          </a:p>
          <a:p>
            <a:pPr lvl="0"/>
            <a:r>
              <a:rPr lang="ru-RU" dirty="0"/>
              <a:t>Получение статуса о заявке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72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Процесс оказания услуги</a:t>
            </a:r>
            <a:br>
              <a:rPr lang="ru-RU" sz="3200" b="1" dirty="0"/>
            </a:br>
            <a:r>
              <a:rPr lang="ru-RU" sz="3200" b="1" dirty="0"/>
              <a:t>Запись в первый класс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/>
              <a:t>независимо от регистрации</a:t>
            </a:r>
            <a:r>
              <a:rPr lang="ru-RU" sz="3200" b="1" dirty="0" smtClean="0"/>
              <a:t>)</a:t>
            </a:r>
            <a:br>
              <a:rPr lang="ru-RU" sz="3200" b="1" dirty="0" smtClean="0"/>
            </a:br>
            <a:r>
              <a:rPr lang="ru-RU" sz="3200" b="1" dirty="0"/>
              <a:t>второй </a:t>
            </a:r>
            <a:r>
              <a:rPr lang="ru-RU" sz="3200" b="1" dirty="0" smtClean="0"/>
              <a:t>этап - </a:t>
            </a:r>
            <a:r>
              <a:rPr lang="ru-RU" sz="3200" b="1" dirty="0"/>
              <a:t>с 6 июля по 5 сентября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www.gosuslugi.ru/600</a:t>
            </a:r>
            <a:r>
              <a:rPr lang="ru-RU" u="sng" dirty="0">
                <a:hlinkClick r:id="rId2"/>
              </a:rPr>
              <a:t>3</a:t>
            </a:r>
            <a:r>
              <a:rPr lang="en-US" u="sng" dirty="0" smtClean="0">
                <a:hlinkClick r:id="rId2"/>
              </a:rPr>
              <a:t>6</a:t>
            </a:r>
            <a:r>
              <a:rPr lang="ru-RU" u="sng" dirty="0" smtClean="0">
                <a:hlinkClick r:id="rId2"/>
              </a:rPr>
              <a:t>8</a:t>
            </a:r>
            <a:r>
              <a:rPr lang="en-US" u="sng" dirty="0" smtClean="0">
                <a:hlinkClick r:id="rId2"/>
              </a:rPr>
              <a:t>/1/form</a:t>
            </a:r>
            <a:endParaRPr lang="ru-RU" dirty="0" smtClean="0"/>
          </a:p>
          <a:p>
            <a:pPr lvl="0"/>
            <a:r>
              <a:rPr lang="ru-RU" dirty="0" smtClean="0"/>
              <a:t>Выбор </a:t>
            </a:r>
            <a:r>
              <a:rPr lang="ru-RU" dirty="0"/>
              <a:t>услуги</a:t>
            </a:r>
          </a:p>
          <a:p>
            <a:pPr lvl="0"/>
            <a:r>
              <a:rPr lang="ru-RU" dirty="0"/>
              <a:t>Выбор школы из списка доступных</a:t>
            </a:r>
          </a:p>
          <a:p>
            <a:pPr lvl="0"/>
            <a:r>
              <a:rPr lang="ru-RU" dirty="0"/>
              <a:t>Указание сведений о ребенке </a:t>
            </a:r>
          </a:p>
          <a:p>
            <a:pPr lvl="0"/>
            <a:r>
              <a:rPr lang="ru-RU" dirty="0"/>
              <a:t>Получение статуса о </a:t>
            </a:r>
            <a:r>
              <a:rPr lang="ru-RU" dirty="0" smtClean="0"/>
              <a:t>заявке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07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Некоторые изменения в правилах приема в школу вступили в действие, а остальные начнут действовать с 1 марта 2023 года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/>
              <a:t>В </a:t>
            </a:r>
            <a:r>
              <a:rPr lang="ru-RU" smtClean="0"/>
              <a:t>2023 году </a:t>
            </a:r>
            <a:r>
              <a:rPr lang="ru-RU" dirty="0"/>
              <a:t>школы обязаны разместить на портале </a:t>
            </a:r>
            <a:r>
              <a:rPr lang="ru-RU" dirty="0" err="1"/>
              <a:t>Госуслуг</a:t>
            </a:r>
            <a:r>
              <a:rPr lang="ru-RU" dirty="0"/>
              <a:t> сведения о приеме в 1-е классы: об общем количестве мест (в течение 10 дней с момента издания акта о прикрепленных территориях), а также о свободных местах для детей, территориально не прикрепленных к учебному заведению (до 5 июля текущего года). </a:t>
            </a:r>
            <a:endParaRPr lang="en-US" dirty="0" smtClean="0"/>
          </a:p>
          <a:p>
            <a:r>
              <a:rPr lang="ru-RU" dirty="0" smtClean="0"/>
              <a:t>Право </a:t>
            </a:r>
            <a:r>
              <a:rPr lang="ru-RU" dirty="0"/>
              <a:t>на преимущественный прием в образовательную организацию получили все дети, братья и сестры которых уже обучаются в данной школе. В том числе такое право теперь распространяется не только на полнородных родственников, но и на приемных, находящихся под опекой и попечительством. Льгота начала действовать с 1 декабря 2022 года. </a:t>
            </a:r>
            <a:endParaRPr lang="en-US" dirty="0" smtClean="0"/>
          </a:p>
          <a:p>
            <a:r>
              <a:rPr lang="ru-RU" dirty="0" smtClean="0"/>
              <a:t>Первоочередное </a:t>
            </a:r>
            <a:r>
              <a:rPr lang="ru-RU" dirty="0"/>
              <a:t>место приема в первый класс по месту жительства получили дети мобилизованных граждан. </a:t>
            </a:r>
            <a:endParaRPr lang="en-US" dirty="0" smtClean="0"/>
          </a:p>
          <a:p>
            <a:r>
              <a:rPr lang="ru-RU" dirty="0" smtClean="0"/>
              <a:t>Сроки </a:t>
            </a:r>
            <a:r>
              <a:rPr lang="ru-RU" dirty="0"/>
              <a:t>приема заявлений по месту прикрепления ребенка - не позднее 1 апреля. Завершается прием документов - не ранее 30 июня. Эти же сроки распространяются на льготников. При этом регионам дали возможность самостоятельно определять срок, в который школы будут принимать документы на поступление в первый класс. </a:t>
            </a:r>
            <a:endParaRPr lang="en-US" dirty="0" smtClean="0"/>
          </a:p>
          <a:p>
            <a:r>
              <a:rPr lang="ru-RU" dirty="0" smtClean="0"/>
              <a:t>Теперь </a:t>
            </a:r>
            <a:r>
              <a:rPr lang="ru-RU" dirty="0"/>
              <a:t>гражданам будет доступна информация о том, что пришла пора подавать заявление в школу, в личном кабинете </a:t>
            </a:r>
            <a:r>
              <a:rPr lang="ru-RU" dirty="0" err="1"/>
              <a:t>Госуслуг</a:t>
            </a:r>
            <a:r>
              <a:rPr lang="ru-RU" dirty="0"/>
              <a:t>. </a:t>
            </a:r>
            <a:endParaRPr lang="en-US" dirty="0" smtClean="0"/>
          </a:p>
          <a:p>
            <a:r>
              <a:rPr lang="ru-RU" dirty="0" smtClean="0"/>
              <a:t>Подать </a:t>
            </a:r>
            <a:r>
              <a:rPr lang="ru-RU" dirty="0"/>
              <a:t>пакет документов можно через </a:t>
            </a:r>
            <a:r>
              <a:rPr lang="ru-RU" dirty="0" err="1"/>
              <a:t>Госуслуги</a:t>
            </a:r>
            <a:r>
              <a:rPr lang="ru-RU" dirty="0"/>
              <a:t> или региональную систему, интегрированную с системой </a:t>
            </a:r>
            <a:r>
              <a:rPr lang="ru-RU" dirty="0" err="1"/>
              <a:t>Госуслуг</a:t>
            </a:r>
            <a:r>
              <a:rPr lang="ru-RU" dirty="0"/>
              <a:t>. Больше нельзя отправить документы в виде электронных отсканированных образцов через сайт школы или на электронную почту.  </a:t>
            </a:r>
            <a:endParaRPr lang="en-US" dirty="0" smtClean="0"/>
          </a:p>
          <a:p>
            <a:r>
              <a:rPr lang="ru-RU" dirty="0" smtClean="0"/>
              <a:t>Если </a:t>
            </a:r>
            <a:r>
              <a:rPr lang="ru-RU" dirty="0"/>
              <a:t>документы и заявление подавались через </a:t>
            </a:r>
            <a:r>
              <a:rPr lang="ru-RU" dirty="0" err="1"/>
              <a:t>Госуслуги</a:t>
            </a:r>
            <a:r>
              <a:rPr lang="ru-RU" dirty="0"/>
              <a:t>, законных представителей ребенка можно попросить предоставить оригиналы документов, подтверждающих право на льготы. </a:t>
            </a:r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итогу приема заявлений школы ведут журнал учета. </a:t>
            </a:r>
            <a:r>
              <a:rPr lang="ru-RU" dirty="0" err="1"/>
              <a:t>Минпросвещения</a:t>
            </a:r>
            <a:r>
              <a:rPr lang="ru-RU" dirty="0"/>
              <a:t> разрешило вести документ в электронном виде, если журнал интегрировали в региональную информационную систему. </a:t>
            </a:r>
            <a:endParaRPr lang="en-US" dirty="0" smtClean="0"/>
          </a:p>
          <a:p>
            <a:r>
              <a:rPr lang="ru-RU" dirty="0" smtClean="0"/>
              <a:t>По </a:t>
            </a:r>
            <a:r>
              <a:rPr lang="ru-RU" dirty="0"/>
              <a:t>итогу приема документов через </a:t>
            </a:r>
            <a:r>
              <a:rPr lang="ru-RU" dirty="0" err="1"/>
              <a:t>Госуслуги</a:t>
            </a:r>
            <a:r>
              <a:rPr lang="ru-RU" dirty="0"/>
              <a:t> в личный кабинет родителя будет направлено подтверждающее уведомление. Выдавать отдельную справку о приеме документов школы не обязаны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Первая и вторая волны приема в 1 класс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первую волну школа обязана принимать заявления от родителей </a:t>
            </a:r>
            <a:r>
              <a:rPr lang="ru-RU" u="sng" dirty="0"/>
              <a:t>только тех дошколят, которые территориально к ней прикреплены</a:t>
            </a:r>
            <a:r>
              <a:rPr lang="ru-RU" dirty="0"/>
              <a:t>.  Если же в этот период подали заявление о приеме в 1 класс ребенка, </a:t>
            </a:r>
            <a:r>
              <a:rPr lang="ru-RU" u="sng" dirty="0"/>
              <a:t>не прикрепленного к данной школе</a:t>
            </a:r>
            <a:r>
              <a:rPr lang="ru-RU" dirty="0"/>
              <a:t>, в его рассмотрении следует </a:t>
            </a:r>
            <a:r>
              <a:rPr lang="ru-RU" u="sng" dirty="0"/>
              <a:t>отказать</a:t>
            </a:r>
            <a:r>
              <a:rPr lang="ru-RU" dirty="0"/>
              <a:t>. Вопрос о зачислении необходимо оставить на период второй волны - то есть с 6 июля по 5 сентября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Второй этап приема документов предназначен для будущих учеников, поступающих в учреждение </a:t>
            </a:r>
            <a:r>
              <a:rPr lang="ru-RU" u="sng" dirty="0"/>
              <a:t>не по месту прописки и не имеющих льгот</a:t>
            </a:r>
            <a:r>
              <a:rPr lang="ru-RU" dirty="0"/>
              <a:t>. Их зачисляют </a:t>
            </a:r>
            <a:r>
              <a:rPr lang="ru-RU" u="sng" dirty="0"/>
              <a:t>по остаточному принципу</a:t>
            </a:r>
            <a:r>
              <a:rPr lang="ru-RU" dirty="0"/>
              <a:t>. Если места в школе закончились, </a:t>
            </a:r>
            <a:r>
              <a:rPr lang="ru-RU" u="sng" dirty="0"/>
              <a:t>учредитель обязан предложить ребенку другую школу</a:t>
            </a:r>
            <a:r>
              <a:rPr lang="ru-RU" dirty="0"/>
              <a:t>, например, соседнюю или ту, в которой есть свободные места. </a:t>
            </a:r>
            <a:endParaRPr lang="ru-RU" dirty="0" smtClean="0"/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Однако </a:t>
            </a:r>
            <a:r>
              <a:rPr lang="ru-RU" u="sng" dirty="0">
                <a:solidFill>
                  <a:srgbClr val="FF0000"/>
                </a:solidFill>
              </a:rPr>
              <a:t>родители льготников и детей с закрепленных территорий могут подавать заявления и во вторую волну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Им обязаны предоставить места для зачисления. Отказать в приеме документов школы не имеют права. </a:t>
            </a:r>
            <a:r>
              <a:rPr lang="ru-RU" dirty="0"/>
              <a:t>Зачислять в первые классы можно детей не младше 6,5 лет и не старше 8 лет. Однако в школу не запрещено принимать детей, возраст которых </a:t>
            </a:r>
            <a:r>
              <a:rPr lang="ru-RU" u="sng" dirty="0"/>
              <a:t>выходит за указанные рамки</a:t>
            </a:r>
            <a:r>
              <a:rPr lang="ru-RU" dirty="0"/>
              <a:t>. Для этого на руках у родителя или законного представителя должно быть </a:t>
            </a:r>
            <a:r>
              <a:rPr lang="ru-RU" u="sng" dirty="0"/>
              <a:t>разрешение психолого-медико-педагогической комиссии</a:t>
            </a:r>
            <a:r>
              <a:rPr lang="ru-RU" dirty="0"/>
              <a:t>. Особенно это правило касается дошкольников с особенностями развития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46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ЛЬГОТНИКАХ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u="sng" dirty="0" smtClean="0"/>
              <a:t>В </a:t>
            </a:r>
            <a:r>
              <a:rPr lang="ru-RU" u="sng" dirty="0"/>
              <a:t>первом потоке принимают документы о зачислении будущих первоклассников по месту жительства, а также тех, у кого есть льготы</a:t>
            </a:r>
            <a:r>
              <a:rPr lang="ru-RU" dirty="0"/>
              <a:t>:  </a:t>
            </a:r>
            <a:endParaRPr lang="en-US" dirty="0" smtClean="0"/>
          </a:p>
          <a:p>
            <a:pPr algn="just"/>
            <a:r>
              <a:rPr lang="ru-RU" dirty="0" smtClean="0"/>
              <a:t>дети </a:t>
            </a:r>
            <a:r>
              <a:rPr lang="ru-RU" dirty="0"/>
              <a:t>военнослужащих и служащих в правоохранительных органах; </a:t>
            </a:r>
            <a:endParaRPr lang="en-US" dirty="0" smtClean="0"/>
          </a:p>
          <a:p>
            <a:pPr algn="just"/>
            <a:r>
              <a:rPr lang="ru-RU" dirty="0" smtClean="0"/>
              <a:t>дети </a:t>
            </a:r>
            <a:r>
              <a:rPr lang="ru-RU" dirty="0"/>
              <a:t>из семей, в которых три и более ребенка; </a:t>
            </a:r>
            <a:endParaRPr lang="en-US" dirty="0" smtClean="0"/>
          </a:p>
          <a:p>
            <a:pPr algn="just"/>
            <a:r>
              <a:rPr lang="ru-RU" dirty="0" smtClean="0"/>
              <a:t>дети</a:t>
            </a:r>
            <a:r>
              <a:rPr lang="ru-RU" dirty="0"/>
              <a:t>, чьи старшие братья или сестры посещают данное учебное заведение, в том числе </a:t>
            </a:r>
            <a:r>
              <a:rPr lang="ru-RU" u="sng" dirty="0" err="1"/>
              <a:t>неполнородные</a:t>
            </a:r>
            <a:r>
              <a:rPr lang="ru-RU" dirty="0"/>
              <a:t>; </a:t>
            </a:r>
            <a:endParaRPr lang="en-US" dirty="0" smtClean="0"/>
          </a:p>
          <a:p>
            <a:pPr algn="just"/>
            <a:r>
              <a:rPr lang="ru-RU" dirty="0" smtClean="0"/>
              <a:t>дети</a:t>
            </a:r>
            <a:r>
              <a:rPr lang="ru-RU" dirty="0"/>
              <a:t>, чьи родители погибли при исполнении боевого задания, участия в устранении вооруженного конфликта, в специальной военной операции; </a:t>
            </a:r>
            <a:endParaRPr lang="en-US" dirty="0" smtClean="0"/>
          </a:p>
          <a:p>
            <a:pPr algn="just"/>
            <a:r>
              <a:rPr lang="ru-RU" dirty="0" smtClean="0"/>
              <a:t>дети </a:t>
            </a:r>
            <a:r>
              <a:rPr lang="ru-RU" dirty="0"/>
              <a:t>мобилизованных.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Однако </a:t>
            </a:r>
            <a:r>
              <a:rPr lang="ru-RU" dirty="0"/>
              <a:t>следует учитывать </a:t>
            </a:r>
            <a:r>
              <a:rPr lang="ru-RU" u="sng" dirty="0"/>
              <a:t>важное условие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льготы </a:t>
            </a:r>
            <a:r>
              <a:rPr lang="ru-RU" dirty="0">
                <a:solidFill>
                  <a:srgbClr val="FF0000"/>
                </a:solidFill>
              </a:rPr>
              <a:t>действуют только в учебных заведениях, расположенных</a:t>
            </a:r>
            <a:r>
              <a:rPr lang="ru-RU" u="sng" dirty="0">
                <a:solidFill>
                  <a:srgbClr val="FF0000"/>
                </a:solidFill>
              </a:rPr>
              <a:t> по месту прописки ребенка или его временной регистрации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ином случае эти школьники должны ожидать зачисления в общей очереди.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детей судей, прокуроров и следователей льготы распространяются только в случае поступления </a:t>
            </a:r>
            <a:r>
              <a:rPr lang="ru-RU" u="sng" dirty="0">
                <a:solidFill>
                  <a:srgbClr val="FF0000"/>
                </a:solidFill>
              </a:rPr>
              <a:t>в учебные заведения с интернатом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Порядок приема в школу 2023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061048"/>
          </a:xfrm>
        </p:spPr>
        <p:txBody>
          <a:bodyPr>
            <a:noAutofit/>
          </a:bodyPr>
          <a:lstStyle/>
          <a:p>
            <a:r>
              <a:rPr lang="ru-RU" sz="1400" dirty="0"/>
              <a:t>Порядок приема в школу 2023 закрепляют в локальном нормативном акте. В нем прописывают особенности процедуры. Этот нормативный документ размещают на официальном сайте ОО.  </a:t>
            </a:r>
            <a:endParaRPr lang="ru-RU" sz="1400" dirty="0" smtClean="0"/>
          </a:p>
          <a:p>
            <a:r>
              <a:rPr lang="ru-RU" sz="1400" dirty="0" smtClean="0"/>
              <a:t>При </a:t>
            </a:r>
            <a:r>
              <a:rPr lang="ru-RU" sz="1400" dirty="0"/>
              <a:t>зачислении важно соблюдать принцип очередности. По новым правилам он строгий и однозначный. В первую очередь зачисляют льготников и тех, кто имеет право на зачисление вне очереди, но только с прикрепленных территорий, затем зачисляют детей, прописанных на закрепленных территориях, в последнюю очередь - детей с других районов. </a:t>
            </a:r>
            <a:endParaRPr lang="ru-RU" sz="1400" dirty="0" smtClean="0"/>
          </a:p>
          <a:p>
            <a:r>
              <a:rPr lang="ru-RU" sz="1400" dirty="0" smtClean="0"/>
              <a:t>Если </a:t>
            </a:r>
            <a:r>
              <a:rPr lang="ru-RU" sz="1400" dirty="0"/>
              <a:t>всех детей с первого потока зачисления приняли и больше заявлений никто не подавал, разрешено начать раньше срока принимать в первые классы остальных детей. Иностранных граждан зачисляют в общеобразовательные учебные заведения в том же порядке, что и российских. </a:t>
            </a:r>
            <a:endParaRPr lang="ru-RU" sz="1400" dirty="0" smtClean="0"/>
          </a:p>
          <a:p>
            <a:r>
              <a:rPr lang="ru-RU" sz="1400" dirty="0" smtClean="0"/>
              <a:t>Документы </a:t>
            </a:r>
            <a:r>
              <a:rPr lang="ru-RU" sz="1400" dirty="0"/>
              <a:t>должны быть оформлены на русском языке или переведены, а затем заверены нотариусом из России.  </a:t>
            </a:r>
            <a:endParaRPr lang="ru-RU" sz="1400" dirty="0" smtClean="0"/>
          </a:p>
          <a:p>
            <a:r>
              <a:rPr lang="ru-RU" sz="1400" dirty="0" smtClean="0"/>
              <a:t>Последний </a:t>
            </a:r>
            <a:r>
              <a:rPr lang="ru-RU" sz="1400" dirty="0"/>
              <a:t>этап зачисления - издание приказа, заверенного подписью директора. Срок издания зависит от того, к какой категории относится ученик. Для льготников и учащихся, прописанных на закрепленных территориях издают в период до 6 июля, но не позже 3 рабочих дней с момента, когда прекратили принимать заявки. Для остальных - в течение пяти рабочих дней после приема документов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Приказ нужно разместить на официальном сайте школы. Извещать каждого родителя о зачислении можно индивидуально по телефону, электронной почте, либо по запросу. После завершения всех документарных процедур на каждого будущего первоклассника заводят личное дело. 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784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Отказать в приеме ребенка </a:t>
            </a:r>
            <a:r>
              <a:rPr lang="ru-RU" dirty="0" smtClean="0"/>
              <a:t>школа…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Отказать в приеме ребенка школа может в нескольких случаях: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закончились свободные места; </a:t>
            </a:r>
            <a:endParaRPr lang="ru-RU" dirty="0" smtClean="0"/>
          </a:p>
          <a:p>
            <a:r>
              <a:rPr lang="ru-RU" dirty="0" smtClean="0"/>
              <a:t>нет </a:t>
            </a:r>
            <a:r>
              <a:rPr lang="ru-RU" dirty="0"/>
              <a:t>специальных условий для обучения ребенка с ОВЗ. В таком случае учреждение решает проблему совместно с учредителем. Родителям рекомендуют другое подходящее образовательное учреждение;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результатам психолого-медико-педагогической комиссии рекомендовано отложить обучение в 1 классе на год. Но родители вправе оспорить рекомендацию, настоять на повторной комиссии, либо требовать разрешения на заочную, домашнюю форму обучения;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предоставлен полный перечень документов или они оформлены не верно, возникли сомнения в их подлинности и т.д.  </a:t>
            </a:r>
            <a:endParaRPr lang="ru-RU" dirty="0" smtClean="0"/>
          </a:p>
          <a:p>
            <a:pPr marL="0" indent="0">
              <a:buNone/>
            </a:pPr>
            <a:r>
              <a:rPr lang="ru-RU" smtClean="0"/>
              <a:t>В </a:t>
            </a:r>
            <a:r>
              <a:rPr lang="ru-RU" dirty="0"/>
              <a:t>случае отказа в приеме в 1-й класс, необходимо направить заявителю официальное уведомление. В нем указать точную причину, а также предложение по решению сложившейся ситуации. </a:t>
            </a:r>
          </a:p>
        </p:txBody>
      </p:sp>
    </p:spTree>
    <p:extLst>
      <p:ext uri="{BB962C8B-B14F-4D97-AF65-F5344CB8AC3E}">
        <p14:creationId xmlns:p14="http://schemas.microsoft.com/office/powerpoint/2010/main" val="2540324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ОБЯЗАННОСТИ ОТВЕТСТВЕННОГО ЛИЦА В ОО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Чтобы организовать прием будущих первоклассников в школу, в организации назначают ответственное лицо. В его обязанности будет входить: </a:t>
            </a:r>
            <a:endParaRPr lang="ru-RU" dirty="0" smtClean="0"/>
          </a:p>
          <a:p>
            <a:r>
              <a:rPr lang="ru-RU" dirty="0" smtClean="0"/>
              <a:t>прием </a:t>
            </a:r>
            <a:r>
              <a:rPr lang="ru-RU" dirty="0"/>
              <a:t>заявлений и документов от родителей; регистрация полученной документации; </a:t>
            </a:r>
            <a:endParaRPr lang="ru-RU" dirty="0" smtClean="0"/>
          </a:p>
          <a:p>
            <a:r>
              <a:rPr lang="ru-RU" dirty="0" smtClean="0"/>
              <a:t>мониторинг </a:t>
            </a:r>
            <a:r>
              <a:rPr lang="ru-RU" dirty="0"/>
              <a:t>информации о свободных местах; </a:t>
            </a:r>
            <a:endParaRPr lang="ru-RU" dirty="0" smtClean="0"/>
          </a:p>
          <a:p>
            <a:r>
              <a:rPr lang="ru-RU" dirty="0" smtClean="0"/>
              <a:t>консультация </a:t>
            </a:r>
            <a:r>
              <a:rPr lang="ru-RU" dirty="0"/>
              <a:t>родителей по вопросам в рамках его компетенций.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4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Возможно ли досрочно завершить 1 волну приема заявлений в 1 класс и начать 2 волну не дожидаясь 6 </a:t>
            </a:r>
            <a:r>
              <a:rPr lang="ru-RU" dirty="0" smtClean="0"/>
              <a:t>июля?</a:t>
            </a:r>
          </a:p>
          <a:p>
            <a:r>
              <a:rPr lang="ru-RU" dirty="0">
                <a:solidFill>
                  <a:srgbClr val="FF0000"/>
                </a:solidFill>
              </a:rPr>
              <a:t>Досрочно завершить прием м</a:t>
            </a:r>
            <a:r>
              <a:rPr lang="ru-RU" dirty="0" smtClean="0">
                <a:solidFill>
                  <a:srgbClr val="FF0000"/>
                </a:solidFill>
              </a:rPr>
              <a:t>ы </a:t>
            </a:r>
            <a:r>
              <a:rPr lang="ru-RU" dirty="0">
                <a:solidFill>
                  <a:srgbClr val="FF0000"/>
                </a:solidFill>
              </a:rPr>
              <a:t>можете, но на ЕПГУ по 2 волне форма будет открыла с 06.07. *</a:t>
            </a:r>
            <a:r>
              <a:rPr lang="ru-RU" dirty="0" smtClean="0">
                <a:solidFill>
                  <a:srgbClr val="FF0000"/>
                </a:solidFill>
              </a:rPr>
              <a:t>Также </a:t>
            </a:r>
            <a:r>
              <a:rPr lang="ru-RU" dirty="0" err="1" smtClean="0">
                <a:solidFill>
                  <a:srgbClr val="FF0000"/>
                </a:solidFill>
              </a:rPr>
              <a:t>Минпросвещение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smtClean="0">
                <a:solidFill>
                  <a:srgbClr val="FF0000"/>
                </a:solidFill>
              </a:rPr>
              <a:t>рекомендует </a:t>
            </a:r>
            <a:r>
              <a:rPr lang="ru-RU" dirty="0">
                <a:solidFill>
                  <a:srgbClr val="FF0000"/>
                </a:solidFill>
              </a:rPr>
              <a:t>регионам завершать 1 волну до 30.06, поскольку льготники все равно будут иметь право подать заявление до 30.06 и их заявление обязаны будут </a:t>
            </a:r>
            <a:r>
              <a:rPr lang="ru-RU" dirty="0" smtClean="0">
                <a:solidFill>
                  <a:srgbClr val="FF0000"/>
                </a:solidFill>
              </a:rPr>
              <a:t>рассмотреть.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Информирование заявителя </a:t>
            </a:r>
            <a:r>
              <a:rPr lang="ru-RU" dirty="0"/>
              <a:t>в ЛК ЕПГУ при организации индивидуального отбора при приеме в </a:t>
            </a:r>
            <a:r>
              <a:rPr lang="ru-RU" dirty="0" smtClean="0"/>
              <a:t>школу</a:t>
            </a:r>
          </a:p>
          <a:p>
            <a:r>
              <a:rPr lang="ru-RU" dirty="0">
                <a:solidFill>
                  <a:srgbClr val="FF0000"/>
                </a:solidFill>
              </a:rPr>
              <a:t>Информация передается по всем свободным местам на форме услуги при выборе школы. В ЛК ЕПГУ информацию дополнительно не </a:t>
            </a:r>
            <a:r>
              <a:rPr lang="ru-RU" dirty="0" smtClean="0">
                <a:solidFill>
                  <a:srgbClr val="FF0000"/>
                </a:solidFill>
              </a:rPr>
              <a:t>направляем</a:t>
            </a:r>
            <a:r>
              <a:rPr lang="ru-RU" dirty="0">
                <a:solidFill>
                  <a:srgbClr val="FF0000"/>
                </a:solidFill>
              </a:rPr>
              <a:t>. По формам, где может быть установлен индивидуальный отбор на ЕПГУ есть информация, что о наличии испытаний и порядке их проведения нужно уточнить в школе. Тут ничего не </a:t>
            </a:r>
            <a:r>
              <a:rPr lang="ru-RU" dirty="0" smtClean="0">
                <a:solidFill>
                  <a:srgbClr val="FF0000"/>
                </a:solidFill>
              </a:rPr>
              <a:t>менялось.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dirty="0"/>
              <a:t>С какой периодичностью в итоге </a:t>
            </a:r>
            <a:r>
              <a:rPr lang="ru-RU" dirty="0" smtClean="0"/>
              <a:t>необходимо </a:t>
            </a:r>
            <a:r>
              <a:rPr lang="ru-RU" dirty="0"/>
              <a:t>отправлять справочник свободных мест в </a:t>
            </a:r>
            <a:r>
              <a:rPr lang="ru-RU" dirty="0" smtClean="0"/>
              <a:t>ЕСНСИ (</a:t>
            </a:r>
            <a:r>
              <a:rPr lang="ru-RU" b="1" dirty="0"/>
              <a:t>Единая система нормативной справочной </a:t>
            </a:r>
            <a:r>
              <a:rPr lang="ru-RU" b="1" dirty="0" smtClean="0"/>
              <a:t>информации  </a:t>
            </a:r>
            <a:r>
              <a:rPr lang="en-US" b="1" dirty="0"/>
              <a:t>https://</a:t>
            </a:r>
            <a:r>
              <a:rPr lang="ru-RU" b="1" dirty="0" smtClean="0"/>
              <a:t>esnsi.gosuslugi.ru</a:t>
            </a:r>
            <a:r>
              <a:rPr lang="ru-RU" dirty="0" smtClean="0"/>
              <a:t>)?</a:t>
            </a:r>
          </a:p>
          <a:p>
            <a:r>
              <a:rPr lang="ru-RU" dirty="0">
                <a:solidFill>
                  <a:srgbClr val="FF0000"/>
                </a:solidFill>
              </a:rPr>
              <a:t>В первую волну достаточно передать информацию 1 раз, следующее обновление необходимо только после издания распорядительных актов о зачислении (поскольку до момента выпуска акта невозможно точно сориентировать родителей) </a:t>
            </a:r>
          </a:p>
        </p:txBody>
      </p:sp>
    </p:spTree>
    <p:extLst>
      <p:ext uri="{BB962C8B-B14F-4D97-AF65-F5344CB8AC3E}">
        <p14:creationId xmlns:p14="http://schemas.microsoft.com/office/powerpoint/2010/main" val="6562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Может ли заявитель с неподтвержденной учетной </a:t>
            </a:r>
            <a:r>
              <a:rPr lang="ru-RU" dirty="0" err="1"/>
              <a:t>записьюна</a:t>
            </a:r>
            <a:r>
              <a:rPr lang="ru-RU" dirty="0"/>
              <a:t> ЕПГУ сформировать заявление? 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Нет, только с подтвержденной учетной </a:t>
            </a:r>
            <a:r>
              <a:rPr lang="ru-RU" dirty="0" smtClean="0">
                <a:solidFill>
                  <a:srgbClr val="FF0000"/>
                </a:solidFill>
              </a:rPr>
              <a:t>записью.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3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 ли через ЛК </a:t>
            </a:r>
            <a:r>
              <a:rPr lang="ru-RU" dirty="0" smtClean="0"/>
              <a:t>бабушки (дедушки и т.д.) </a:t>
            </a:r>
            <a:r>
              <a:rPr lang="ru-RU" dirty="0"/>
              <a:t>подать заявление на зачисление в 1 класс </a:t>
            </a:r>
            <a:r>
              <a:rPr lang="ru-RU" dirty="0" smtClean="0"/>
              <a:t>внучка/и </a:t>
            </a:r>
            <a:r>
              <a:rPr lang="ru-RU" dirty="0"/>
              <a:t>при наличии соответствующей доверенности? Родители работают заграницей - доступ на ЕПГУ там ограничен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Да, возможно ("иной </a:t>
            </a:r>
            <a:r>
              <a:rPr lang="ru-RU" dirty="0" smtClean="0">
                <a:solidFill>
                  <a:srgbClr val="FF0000"/>
                </a:solidFill>
              </a:rPr>
              <a:t>законный представитель</a:t>
            </a:r>
            <a:r>
              <a:rPr lang="ru-RU" dirty="0">
                <a:solidFill>
                  <a:srgbClr val="FF0000"/>
                </a:solidFill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836584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Предусмотрено ли в </a:t>
            </a:r>
            <a:r>
              <a:rPr lang="ru-RU" dirty="0" smtClean="0"/>
              <a:t>ЕПГУ, </a:t>
            </a:r>
            <a:r>
              <a:rPr lang="ru-RU" dirty="0"/>
              <a:t>что </a:t>
            </a:r>
            <a:r>
              <a:rPr lang="ru-RU" dirty="0" smtClean="0"/>
              <a:t>заявление </a:t>
            </a:r>
            <a:r>
              <a:rPr lang="ru-RU" dirty="0"/>
              <a:t>подает только родитель или законный представитель, у которого в личном кабинете занесены его дети и при этом форма автоматически заполняет поле "ФИО ребенка</a:t>
            </a:r>
            <a:r>
              <a:rPr lang="ru-RU" dirty="0" smtClean="0"/>
              <a:t>"?</a:t>
            </a:r>
          </a:p>
          <a:p>
            <a:r>
              <a:rPr lang="ru-RU" dirty="0">
                <a:solidFill>
                  <a:srgbClr val="FF0000"/>
                </a:solidFill>
              </a:rPr>
              <a:t>Если в ЛК </a:t>
            </a:r>
            <a:r>
              <a:rPr lang="ru-RU" dirty="0" smtClean="0">
                <a:solidFill>
                  <a:srgbClr val="FF0000"/>
                </a:solidFill>
              </a:rPr>
              <a:t>внесены </a:t>
            </a:r>
            <a:r>
              <a:rPr lang="ru-RU" dirty="0">
                <a:solidFill>
                  <a:srgbClr val="FF0000"/>
                </a:solidFill>
              </a:rPr>
              <a:t>данные по детям, то они </a:t>
            </a:r>
            <a:r>
              <a:rPr lang="ru-RU" dirty="0" err="1">
                <a:solidFill>
                  <a:srgbClr val="FF0000"/>
                </a:solidFill>
              </a:rPr>
              <a:t>предзаполнятся</a:t>
            </a:r>
            <a:r>
              <a:rPr lang="ru-RU" dirty="0">
                <a:solidFill>
                  <a:srgbClr val="FF0000"/>
                </a:solidFill>
              </a:rPr>
              <a:t> (если детей несколько, то можно будет выбрать)</a:t>
            </a:r>
          </a:p>
        </p:txBody>
      </p:sp>
    </p:spTree>
    <p:extLst>
      <p:ext uri="{BB962C8B-B14F-4D97-AF65-F5344CB8AC3E}">
        <p14:creationId xmlns:p14="http://schemas.microsoft.com/office/powerpoint/2010/main" val="423150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Может ли заявитель отредактировать поданное заявление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Отредактировать поданное заявление нельзя. Только отменить и подать новое. Или только подать новое (исходя из типа ошибки). </a:t>
            </a:r>
          </a:p>
        </p:txBody>
      </p:sp>
    </p:spTree>
    <p:extLst>
      <p:ext uri="{BB962C8B-B14F-4D97-AF65-F5344CB8AC3E}">
        <p14:creationId xmlns:p14="http://schemas.microsoft.com/office/powerpoint/2010/main" val="3980999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 ли сформировать заявление на ЕПГУ, если ребенку на 1 сентября не </a:t>
            </a:r>
            <a:r>
              <a:rPr lang="ru-RU" dirty="0" smtClean="0"/>
              <a:t>исполнится </a:t>
            </a:r>
            <a:r>
              <a:rPr lang="ru-RU" dirty="0"/>
              <a:t>6,6? 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Да, разумеется, но при посещении школы родители </a:t>
            </a:r>
            <a:r>
              <a:rPr lang="ru-RU" dirty="0" smtClean="0">
                <a:solidFill>
                  <a:srgbClr val="FF0000"/>
                </a:solidFill>
              </a:rPr>
              <a:t>обязаны </a:t>
            </a:r>
            <a:r>
              <a:rPr lang="ru-RU" dirty="0">
                <a:solidFill>
                  <a:srgbClr val="FF0000"/>
                </a:solidFill>
              </a:rPr>
              <a:t>будет </a:t>
            </a:r>
            <a:r>
              <a:rPr lang="ru-RU" dirty="0" smtClean="0">
                <a:solidFill>
                  <a:srgbClr val="FF0000"/>
                </a:solidFill>
              </a:rPr>
              <a:t>предъявить </a:t>
            </a:r>
            <a:r>
              <a:rPr lang="ru-RU" dirty="0">
                <a:solidFill>
                  <a:srgbClr val="FF0000"/>
                </a:solidFill>
              </a:rPr>
              <a:t>документы, подверждающие право ребенка учится в школе ранее установленного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52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Основная проблема в нашем регионе - это место жительства. Есть </a:t>
            </a:r>
            <a:r>
              <a:rPr lang="ru-RU" dirty="0" smtClean="0"/>
              <a:t>опасения, </a:t>
            </a:r>
            <a:r>
              <a:rPr lang="ru-RU" dirty="0"/>
              <a:t>что если место жительства отличается от места регистрации, тогда заявитель будет указывать удобное ему место жительства. Получается что все таки придется ходить справки доносить? Как этого избежать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При приеме в школу все равно </a:t>
            </a:r>
            <a:r>
              <a:rPr lang="ru-RU" dirty="0" smtClean="0">
                <a:solidFill>
                  <a:srgbClr val="FF0000"/>
                </a:solidFill>
              </a:rPr>
              <a:t>гражданин </a:t>
            </a:r>
            <a:r>
              <a:rPr lang="ru-RU" dirty="0">
                <a:solidFill>
                  <a:srgbClr val="FF0000"/>
                </a:solidFill>
              </a:rPr>
              <a:t>будет </a:t>
            </a:r>
            <a:r>
              <a:rPr lang="ru-RU" dirty="0" smtClean="0">
                <a:solidFill>
                  <a:srgbClr val="FF0000"/>
                </a:solidFill>
              </a:rPr>
              <a:t>подтверждать </a:t>
            </a:r>
            <a:r>
              <a:rPr lang="ru-RU" dirty="0">
                <a:solidFill>
                  <a:srgbClr val="FF0000"/>
                </a:solidFill>
              </a:rPr>
              <a:t>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5020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Если адрес регистрации отличается от места жительства, форма требует </a:t>
            </a:r>
            <a:r>
              <a:rPr lang="ru-RU" dirty="0" smtClean="0"/>
              <a:t>документ (прикрепление скана), </a:t>
            </a:r>
            <a:r>
              <a:rPr lang="ru-RU" dirty="0"/>
              <a:t>подтверждающий место жительства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ет</a:t>
            </a:r>
            <a:r>
              <a:rPr lang="ru-RU" dirty="0">
                <a:solidFill>
                  <a:srgbClr val="FF0000"/>
                </a:solidFill>
              </a:rPr>
              <a:t>, на ЕПГУ </a:t>
            </a:r>
            <a:r>
              <a:rPr lang="ru-RU" dirty="0" smtClean="0">
                <a:solidFill>
                  <a:srgbClr val="FF0000"/>
                </a:solidFill>
              </a:rPr>
              <a:t>не прикрепляем </a:t>
            </a:r>
            <a:r>
              <a:rPr lang="ru-RU" dirty="0">
                <a:solidFill>
                  <a:srgbClr val="FF0000"/>
                </a:solidFill>
              </a:rPr>
              <a:t>никакие сканы и файлы - все заполняется в </a:t>
            </a:r>
            <a:r>
              <a:rPr lang="ru-RU" dirty="0" smtClean="0">
                <a:solidFill>
                  <a:srgbClr val="FF0000"/>
                </a:solidFill>
              </a:rPr>
              <a:t>соответствующих </a:t>
            </a:r>
            <a:r>
              <a:rPr lang="ru-RU" dirty="0">
                <a:solidFill>
                  <a:srgbClr val="FF0000"/>
                </a:solidFill>
              </a:rPr>
              <a:t>полях и </a:t>
            </a:r>
            <a:r>
              <a:rPr lang="ru-RU" dirty="0" err="1" smtClean="0">
                <a:solidFill>
                  <a:srgbClr val="FF0000"/>
                </a:solidFill>
              </a:rPr>
              <a:t>чекбоксах</a:t>
            </a:r>
            <a:r>
              <a:rPr lang="ru-RU" dirty="0" smtClean="0">
                <a:solidFill>
                  <a:srgbClr val="FF0000"/>
                </a:solidFill>
              </a:rPr>
              <a:t> (выбор </a:t>
            </a:r>
            <a:r>
              <a:rPr lang="ru-RU" dirty="0">
                <a:solidFill>
                  <a:srgbClr val="FF0000"/>
                </a:solidFill>
              </a:rPr>
              <a:t>из набора </a:t>
            </a:r>
            <a:r>
              <a:rPr lang="ru-RU" dirty="0" smtClean="0">
                <a:solidFill>
                  <a:srgbClr val="FF0000"/>
                </a:solidFill>
              </a:rPr>
              <a:t>опций, т.е. поставить галочку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 или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 smtClean="0">
                <a:solidFill>
                  <a:srgbClr val="FF0000"/>
                </a:solidFill>
              </a:rPr>
              <a:t>флажком).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4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Указывается ли  </a:t>
            </a:r>
            <a:r>
              <a:rPr lang="ru-RU" dirty="0"/>
              <a:t>место </a:t>
            </a:r>
            <a:r>
              <a:rPr lang="ru-RU" dirty="0" smtClean="0"/>
              <a:t>проживания, если </a:t>
            </a:r>
            <a:r>
              <a:rPr lang="ru-RU" dirty="0"/>
              <a:t>отличается от места </a:t>
            </a:r>
            <a:r>
              <a:rPr lang="ru-RU" dirty="0" smtClean="0"/>
              <a:t>жительства?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Указывается  </a:t>
            </a:r>
            <a:r>
              <a:rPr lang="ru-RU" dirty="0">
                <a:solidFill>
                  <a:srgbClr val="FF0000"/>
                </a:solidFill>
              </a:rPr>
              <a:t>адрес, по которому гражданин будет подавать заявление (постоянное или временное пребывание)</a:t>
            </a: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71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А если </a:t>
            </a:r>
            <a:r>
              <a:rPr lang="ru-RU" dirty="0" smtClean="0"/>
              <a:t>30.06 </a:t>
            </a:r>
            <a:r>
              <a:rPr lang="ru-RU" dirty="0"/>
              <a:t>подадут военнослужащие? А приём уже закончен? А в приказе </a:t>
            </a:r>
            <a:r>
              <a:rPr lang="ru-RU" dirty="0" err="1" smtClean="0"/>
              <a:t>Минпроса</a:t>
            </a:r>
            <a:r>
              <a:rPr lang="ru-RU" dirty="0" smtClean="0"/>
              <a:t> нет </a:t>
            </a:r>
            <a:r>
              <a:rPr lang="ru-RU" dirty="0"/>
              <a:t>ничего про досрочное </a:t>
            </a:r>
            <a:r>
              <a:rPr lang="ru-RU" dirty="0" smtClean="0"/>
              <a:t>окончание.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Государственные образовательные организации субъекта Российской Федерации и муниципальные образовательные организации, закончившие прием в первый класс всех детей, указанных в пунктах 9, 10 и 12 Порядка, а также проживающих на закрепленной территории, осуществляют прием детей, не проживающих на закрепленной территории, ранее 6 июля текущего </a:t>
            </a:r>
            <a:r>
              <a:rPr lang="ru-RU" dirty="0" smtClean="0">
                <a:solidFill>
                  <a:srgbClr val="FF0000"/>
                </a:solidFill>
              </a:rPr>
              <a:t>года»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Просто </a:t>
            </a:r>
            <a:r>
              <a:rPr lang="ru-RU" dirty="0">
                <a:solidFill>
                  <a:srgbClr val="FF0000"/>
                </a:solidFill>
              </a:rPr>
              <a:t>спрогнозировать, что не придут в школу дети военнослужащих или другие льготники, на 100% </a:t>
            </a:r>
            <a:r>
              <a:rPr lang="ru-RU" dirty="0" smtClean="0">
                <a:solidFill>
                  <a:srgbClr val="FF0000"/>
                </a:solidFill>
              </a:rPr>
              <a:t>невозможно </a:t>
            </a:r>
            <a:r>
              <a:rPr lang="ru-RU" dirty="0">
                <a:solidFill>
                  <a:srgbClr val="FF0000"/>
                </a:solidFill>
              </a:rPr>
              <a:t>- риски для школ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ЗАКАНЧИВАТЬ ПРИЕМ РАНЬШЕ 30 ИЮНЯ РИСКОВАННО И МОЖЕТ ОБЕРНУТЬСЯ ПРОБЛЕМАМИ ДЛЯ ШКОЛЫ, РОДИТЕЛЕЙ И В ИТОГЕ РЕГИОНА</a:t>
            </a:r>
            <a:r>
              <a:rPr lang="ru-RU" b="1" dirty="0" smtClean="0"/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Приказ Министерства просвещения РФ от 2 сентября 2020 г. № 458 </a:t>
            </a:r>
            <a:r>
              <a:rPr lang="ru-RU" b="1" dirty="0" smtClean="0"/>
              <a:t>«Об </a:t>
            </a:r>
            <a:r>
              <a:rPr lang="ru-RU" b="1" dirty="0"/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b="1" dirty="0" smtClean="0"/>
              <a:t>образования»</a:t>
            </a:r>
            <a:endParaRPr lang="ru-RU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://www.garant.ru/products/ipo/prime/doc/74526876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Приказ Министерства просвещения Российской Федерации от 30.08.2022 № 784 </a:t>
            </a:r>
            <a:r>
              <a:rPr lang="ru-RU" b="1" dirty="0" smtClean="0"/>
              <a:t>«О </a:t>
            </a:r>
            <a:r>
              <a:rPr lang="ru-RU" b="1" dirty="0"/>
              <a:t>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</a:t>
            </a:r>
            <a:r>
              <a:rPr lang="ru-RU" b="1" dirty="0" smtClean="0"/>
              <a:t>458» (вступает в силу с 1.03.2023 г. и действует по 1.03.2026 г.)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publication.pravo.gov.ru/Document/View/0001202210210011?index=0&amp;rangeSize=1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67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/>
              <a:t>Количество </a:t>
            </a:r>
            <a:r>
              <a:rPr lang="ru-RU" sz="2400" dirty="0" smtClean="0"/>
              <a:t>свободных </a:t>
            </a:r>
            <a:r>
              <a:rPr lang="ru-RU" sz="2400" dirty="0"/>
              <a:t>мест </a:t>
            </a:r>
            <a:r>
              <a:rPr lang="ru-RU" sz="2400" dirty="0" smtClean="0"/>
              <a:t>как </a:t>
            </a:r>
            <a:r>
              <a:rPr lang="ru-RU" sz="2400" dirty="0"/>
              <a:t>будет </a:t>
            </a:r>
            <a:r>
              <a:rPr lang="ru-RU" sz="2400" dirty="0" smtClean="0"/>
              <a:t>формироваться: </a:t>
            </a:r>
            <a:r>
              <a:rPr lang="ru-RU" sz="2400" dirty="0"/>
              <a:t>по уже зачисленным </a:t>
            </a:r>
            <a:r>
              <a:rPr lang="ru-RU" sz="2400" dirty="0" smtClean="0"/>
              <a:t>местам или </a:t>
            </a:r>
            <a:r>
              <a:rPr lang="ru-RU" sz="2400" dirty="0"/>
              <a:t>по принятым заявлениям?  Если по </a:t>
            </a:r>
            <a:r>
              <a:rPr lang="ru-RU" sz="2400" dirty="0" smtClean="0"/>
              <a:t>зачисленным (</a:t>
            </a:r>
            <a:r>
              <a:rPr lang="ru-RU" sz="2400" dirty="0"/>
              <a:t>занятым) местам, а приказ о зачислении формируется только про итогам первой волны, то как будет формироваться информация о свободных местах для тех кто подает заявление во время первой волны</a:t>
            </a:r>
            <a:r>
              <a:rPr lang="ru-RU" sz="2400" dirty="0" smtClean="0"/>
              <a:t>?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Оно формируется не автоматически - данные вносятся представителями региона по информации от школ. Свободные места должны отображаться по зачисленным - информация о количестве поданных заявлений не учитывается (ведь эти данные могут </a:t>
            </a:r>
            <a:r>
              <a:rPr lang="ru-RU" sz="2400" dirty="0" smtClean="0">
                <a:solidFill>
                  <a:srgbClr val="FF0000"/>
                </a:solidFill>
              </a:rPr>
              <a:t>меняться. Например,  родители решили </a:t>
            </a:r>
            <a:r>
              <a:rPr lang="ru-RU" sz="2400" dirty="0">
                <a:solidFill>
                  <a:srgbClr val="FF0000"/>
                </a:solidFill>
              </a:rPr>
              <a:t>отправить ребенка </a:t>
            </a: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другую школу, отозвали заявление, оно неверно подано и т.д.)</a:t>
            </a:r>
          </a:p>
        </p:txBody>
      </p:sp>
    </p:spTree>
    <p:extLst>
      <p:ext uri="{BB962C8B-B14F-4D97-AF65-F5344CB8AC3E}">
        <p14:creationId xmlns:p14="http://schemas.microsoft.com/office/powerpoint/2010/main" val="15758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Будет ли льгота тем, чей старший ребёнок обучается в школе действовать в процессе приёма по незакреплённой </a:t>
            </a:r>
            <a:r>
              <a:rPr lang="ru-RU" dirty="0" smtClean="0"/>
              <a:t>территории?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любом случае решение принимается только при наличии свободных мест </a:t>
            </a:r>
            <a:r>
              <a:rPr lang="ru-RU" dirty="0" smtClean="0">
                <a:solidFill>
                  <a:srgbClr val="FF0000"/>
                </a:solidFill>
              </a:rPr>
              <a:t>(разъяснения </a:t>
            </a:r>
            <a:r>
              <a:rPr lang="ru-RU" dirty="0" err="1" smtClean="0">
                <a:solidFill>
                  <a:srgbClr val="FF0000"/>
                </a:solidFill>
              </a:rPr>
              <a:t>Минпросвещения</a:t>
            </a:r>
            <a:r>
              <a:rPr lang="ru-RU" dirty="0" smtClean="0">
                <a:solidFill>
                  <a:srgbClr val="FF0000"/>
                </a:solidFill>
              </a:rPr>
              <a:t>), </a:t>
            </a:r>
            <a:r>
              <a:rPr lang="ru-RU" dirty="0">
                <a:solidFill>
                  <a:srgbClr val="FF0000"/>
                </a:solidFill>
              </a:rPr>
              <a:t>в таком варианте льгота будет действовать только при подачи нескольких заявлений на одно вакантное место. Гарантировать зачисление после первой волны при отсутствии свободных мест </a:t>
            </a:r>
            <a:r>
              <a:rPr lang="ru-RU" dirty="0" smtClean="0">
                <a:solidFill>
                  <a:srgbClr val="FF0000"/>
                </a:solidFill>
              </a:rPr>
              <a:t>нормативно нельзя.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Количество свободных </a:t>
            </a:r>
            <a:r>
              <a:rPr lang="ru-RU" dirty="0"/>
              <a:t>мест будет </a:t>
            </a:r>
            <a:r>
              <a:rPr lang="ru-RU" dirty="0" smtClean="0"/>
              <a:t>информативно </a:t>
            </a:r>
            <a:r>
              <a:rPr lang="ru-RU" dirty="0"/>
              <a:t>для второй волны, поскольку для первой волны приказы о зачислении формируются уже по итогам приема заявлений, то есть в промежуток </a:t>
            </a:r>
            <a:r>
              <a:rPr lang="ru-RU" dirty="0" smtClean="0"/>
              <a:t>между </a:t>
            </a:r>
            <a:r>
              <a:rPr lang="ru-RU" dirty="0"/>
              <a:t>30 июня и 6 июля</a:t>
            </a:r>
            <a:r>
              <a:rPr lang="ru-RU" dirty="0" smtClean="0"/>
              <a:t>?</a:t>
            </a:r>
          </a:p>
          <a:p>
            <a:r>
              <a:rPr lang="ru-RU" dirty="0">
                <a:solidFill>
                  <a:srgbClr val="FF0000"/>
                </a:solidFill>
              </a:rPr>
              <a:t>Для 1 волны в большей степени сориентировать родителей, что в школе есть определенное количество мест. Для 2 волны это будет более </a:t>
            </a:r>
            <a:r>
              <a:rPr lang="ru-RU" dirty="0" smtClean="0">
                <a:solidFill>
                  <a:srgbClr val="FF0000"/>
                </a:solidFill>
              </a:rPr>
              <a:t>востребовано, </a:t>
            </a:r>
            <a:r>
              <a:rPr lang="ru-RU" dirty="0">
                <a:solidFill>
                  <a:srgbClr val="FF0000"/>
                </a:solidFill>
              </a:rPr>
              <a:t>поскольку школа обновит информацию после 1 волны и удастся избежать зря поданных заявлений в школы, которые уже набрали свой максимум.</a:t>
            </a:r>
          </a:p>
        </p:txBody>
      </p:sp>
    </p:spTree>
    <p:extLst>
      <p:ext uri="{BB962C8B-B14F-4D97-AF65-F5344CB8AC3E}">
        <p14:creationId xmlns:p14="http://schemas.microsoft.com/office/powerpoint/2010/main" val="22169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7"/>
            <a:ext cx="8229600" cy="1143000"/>
          </a:xfrm>
        </p:spPr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608512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При </a:t>
            </a:r>
            <a:r>
              <a:rPr lang="ru-RU" sz="1600" dirty="0"/>
              <a:t>подаче заявления о приеме на обучение по основным общеобразовательным </a:t>
            </a:r>
            <a:r>
              <a:rPr lang="ru-RU" sz="1600" dirty="0" smtClean="0"/>
              <a:t>программам в </a:t>
            </a:r>
            <a:r>
              <a:rPr lang="ru-RU" sz="1600" dirty="0"/>
              <a:t>электронной форме посредством ЕПГУ </a:t>
            </a:r>
            <a:r>
              <a:rPr lang="ru-RU" sz="1600" dirty="0" smtClean="0"/>
              <a:t>не допускается </a:t>
            </a:r>
            <a:r>
              <a:rPr lang="ru-RU" sz="1600" dirty="0"/>
              <a:t>требовать </a:t>
            </a:r>
            <a:r>
              <a:rPr lang="ru-RU" sz="1600" dirty="0" smtClean="0"/>
              <a:t>копии </a:t>
            </a:r>
            <a:r>
              <a:rPr lang="ru-RU" sz="1600" dirty="0"/>
              <a:t>или </a:t>
            </a:r>
            <a:r>
              <a:rPr lang="ru-RU" sz="1600" dirty="0" smtClean="0"/>
              <a:t>оригиналы </a:t>
            </a:r>
            <a:r>
              <a:rPr lang="ru-RU" sz="1600" dirty="0"/>
              <a:t>документов, предусмотренных </a:t>
            </a:r>
            <a:r>
              <a:rPr lang="ru-RU" sz="1600" dirty="0">
                <a:hlinkClick r:id="rId2" action="ppaction://hlinksldjump"/>
              </a:rPr>
              <a:t>пунктом 26 Порядка</a:t>
            </a:r>
            <a:r>
              <a:rPr lang="ru-RU" sz="1600" dirty="0" smtClean="0"/>
              <a:t>, за </a:t>
            </a:r>
            <a:r>
              <a:rPr lang="ru-RU" sz="1600" dirty="0"/>
              <a:t>исключением копий или оригиналов документов, подтверждающих </a:t>
            </a:r>
            <a:r>
              <a:rPr lang="ru-RU" sz="1600" dirty="0" smtClean="0"/>
              <a:t>внеочередное, первоочередное </a:t>
            </a:r>
            <a:r>
              <a:rPr lang="ru-RU" sz="1600" dirty="0"/>
              <a:t>и преимущественное право приема на обучение, или документов, </a:t>
            </a:r>
            <a:r>
              <a:rPr lang="ru-RU" sz="1600" dirty="0" smtClean="0"/>
              <a:t>подтверждение которых </a:t>
            </a:r>
            <a:r>
              <a:rPr lang="ru-RU" sz="1600" dirty="0"/>
              <a:t>в электронном виде невозможно.  Каким образом документы будут переданы в образовательную организацию</a:t>
            </a:r>
            <a:r>
              <a:rPr lang="ru-RU" sz="1600" dirty="0" smtClean="0"/>
              <a:t>?</a:t>
            </a:r>
            <a:endParaRPr lang="ru-RU" sz="1600" dirty="0"/>
          </a:p>
          <a:p>
            <a:r>
              <a:rPr lang="ru-RU" sz="1600" dirty="0">
                <a:solidFill>
                  <a:srgbClr val="FF0000"/>
                </a:solidFill>
              </a:rPr>
              <a:t>Основные документы регион может </a:t>
            </a:r>
            <a:r>
              <a:rPr lang="ru-RU" sz="1600" dirty="0" smtClean="0">
                <a:solidFill>
                  <a:srgbClr val="FF0000"/>
                </a:solidFill>
              </a:rPr>
              <a:t>запрашивать </a:t>
            </a:r>
            <a:r>
              <a:rPr lang="ru-RU" sz="1600" dirty="0">
                <a:solidFill>
                  <a:srgbClr val="FF0000"/>
                </a:solidFill>
              </a:rPr>
              <a:t>в рамках </a:t>
            </a:r>
            <a:r>
              <a:rPr lang="ru-RU" sz="1600" dirty="0" smtClean="0">
                <a:solidFill>
                  <a:srgbClr val="FF0000"/>
                </a:solidFill>
              </a:rPr>
              <a:t>межведомственного взаимодействия. </a:t>
            </a:r>
            <a:r>
              <a:rPr lang="ru-RU" sz="1600" dirty="0">
                <a:solidFill>
                  <a:srgbClr val="FF0000"/>
                </a:solidFill>
              </a:rPr>
              <a:t>Остальное подтверждается при очном посещении.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870" y="5877272"/>
            <a:ext cx="81369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/>
              <a:t>Приказ Министерства просвещения Российской Федерации от 30.08.2022 № 784 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(вступает в силу с 1.03.2023 г. и действует по 1.03.2026 г.)</a:t>
            </a:r>
            <a:endParaRPr lang="ru-RU" sz="1100" b="1" dirty="0">
              <a:solidFill>
                <a:srgbClr val="FF0000"/>
              </a:solidFill>
            </a:endParaRPr>
          </a:p>
          <a:p>
            <a:r>
              <a:rPr lang="en-US" sz="1100" b="1" dirty="0">
                <a:solidFill>
                  <a:srgbClr val="FF0000"/>
                </a:solidFill>
                <a:hlinkClick r:id="rId3"/>
              </a:rPr>
              <a:t>http://publication.pravo.gov.ru/Document/View/0001202210210011?index=0&amp;rangeSize=1</a:t>
            </a:r>
            <a:endParaRPr lang="ru-RU" sz="11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41" y="908720"/>
            <a:ext cx="3818239" cy="1947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04715"/>
            <a:ext cx="3816424" cy="2972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14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07"/>
            <a:ext cx="8229600" cy="1143000"/>
          </a:xfrm>
        </p:spPr>
        <p:txBody>
          <a:bodyPr/>
          <a:lstStyle/>
          <a:p>
            <a:r>
              <a:rPr lang="ru-RU" dirty="0"/>
              <a:t>ВОПРОСЫ И </a:t>
            </a:r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4680520" cy="4525963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Каким способом можно подать заявление о приеме на обучение и какие документы при приеме на обучение предоставляются?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Одним из следующих способов: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 электронной форме через портал </a:t>
            </a:r>
            <a:r>
              <a:rPr lang="ru-RU" sz="1800" dirty="0" err="1" smtClean="0">
                <a:solidFill>
                  <a:srgbClr val="FF0000"/>
                </a:solidFill>
              </a:rPr>
              <a:t>Госуслуг</a:t>
            </a:r>
            <a:r>
              <a:rPr lang="ru-RU" sz="18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1800" dirty="0">
                <a:solidFill>
                  <a:srgbClr val="FF0000"/>
                </a:solidFill>
              </a:rPr>
              <a:t>п</a:t>
            </a:r>
            <a:r>
              <a:rPr lang="ru-RU" sz="1800" dirty="0" smtClean="0">
                <a:solidFill>
                  <a:srgbClr val="FF0000"/>
                </a:solidFill>
              </a:rPr>
              <a:t>ри наличии через региональную информационную систему интегрированную с ЕПГУ;</a:t>
            </a:r>
          </a:p>
          <a:p>
            <a:r>
              <a:rPr lang="ru-RU" sz="1800" dirty="0">
                <a:solidFill>
                  <a:srgbClr val="FF0000"/>
                </a:solidFill>
              </a:rPr>
              <a:t>ч</a:t>
            </a:r>
            <a:r>
              <a:rPr lang="ru-RU" sz="1800" dirty="0" smtClean="0">
                <a:solidFill>
                  <a:srgbClr val="FF0000"/>
                </a:solidFill>
              </a:rPr>
              <a:t>ерез оператора почтовой связи заказным письмом с уведомлением о вручении;</a:t>
            </a:r>
            <a:r>
              <a:rPr lang="ru-RU" sz="1800" dirty="0"/>
              <a:t> </a:t>
            </a:r>
            <a:endParaRPr lang="ru-RU" sz="1800" dirty="0" smtClean="0"/>
          </a:p>
          <a:p>
            <a:r>
              <a:rPr lang="ru-RU" sz="1800" dirty="0">
                <a:solidFill>
                  <a:srgbClr val="FF0000"/>
                </a:solidFill>
              </a:rPr>
              <a:t>п</a:t>
            </a:r>
            <a:r>
              <a:rPr lang="ru-RU" sz="1800" dirty="0" smtClean="0">
                <a:solidFill>
                  <a:srgbClr val="FF0000"/>
                </a:solidFill>
              </a:rPr>
              <a:t>ри </a:t>
            </a:r>
            <a:r>
              <a:rPr lang="ru-RU" sz="1800" dirty="0">
                <a:solidFill>
                  <a:srgbClr val="FF0000"/>
                </a:solidFill>
              </a:rPr>
              <a:t>личной явке родителей в учреждение в назначенные дату и </a:t>
            </a:r>
            <a:r>
              <a:rPr lang="ru-RU" sz="1800" dirty="0" smtClean="0">
                <a:solidFill>
                  <a:srgbClr val="FF0000"/>
                </a:solidFill>
              </a:rPr>
              <a:t>время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 smtClean="0">
              <a:solidFill>
                <a:srgbClr val="FF0000"/>
              </a:solidFill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73325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Приказ Министерства просвещения Российской Федерации от 30.08.2022 № 784 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(вступает в силу с 1.03.2023 г. и действует по 1.03.2026 г.)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  <a:hlinkClick r:id="rId2"/>
              </a:rPr>
              <a:t>http://publication.pravo.gov.ru/Document/View/0001202210210011?index=0&amp;rangeSize=1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/>
          <a:stretch/>
        </p:blipFill>
        <p:spPr bwMode="auto">
          <a:xfrm>
            <a:off x="4716016" y="980728"/>
            <a:ext cx="4033968" cy="42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9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473990" cy="65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6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46"/>
            <a:ext cx="9144000" cy="688984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7504" y="4914980"/>
            <a:ext cx="8897754" cy="1970404"/>
            <a:chOff x="107504" y="4869160"/>
            <a:chExt cx="8897754" cy="197040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0" t="80725" r="1473" b="1422"/>
            <a:stretch/>
          </p:blipFill>
          <p:spPr>
            <a:xfrm>
              <a:off x="971600" y="4869160"/>
              <a:ext cx="8033658" cy="1230086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06" t="75903" r="39642" b="15403"/>
            <a:stretch/>
          </p:blipFill>
          <p:spPr bwMode="auto">
            <a:xfrm>
              <a:off x="5644492" y="6094227"/>
              <a:ext cx="3360766" cy="74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0" t="63610" r="64070" b="32346"/>
            <a:stretch/>
          </p:blipFill>
          <p:spPr bwMode="auto">
            <a:xfrm>
              <a:off x="107504" y="5484204"/>
              <a:ext cx="637119" cy="52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3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"/>
            <a:ext cx="9144000" cy="684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2"/>
            <a:ext cx="9144000" cy="68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1673</Words>
  <Application>Microsoft Office PowerPoint</Application>
  <PresentationFormat>Экран (4:3)</PresentationFormat>
  <Paragraphs>131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Процесс оказания услуги Запись в первый класс  (по закреплённой территории) первый этап - с 1 апреля по 30 июня </vt:lpstr>
      <vt:lpstr>Процесс оказания услуги Запись в первый класс  (независимо от регистрации) второй этап - с 6 июля по 5 сентября </vt:lpstr>
      <vt:lpstr>Некоторые изменения в правилах приема в школу вступили в действие, а остальные начнут действовать с 1 марта 2023 года.</vt:lpstr>
      <vt:lpstr>Первая и вторая волны приема в 1 класс</vt:lpstr>
      <vt:lpstr>О ЛЬГОТНИКАХ</vt:lpstr>
      <vt:lpstr>Порядок приема в школу 2023</vt:lpstr>
      <vt:lpstr>Отказать в приеме ребенка школа… </vt:lpstr>
      <vt:lpstr>ОБЯЗАННОСТИ ОТВЕТСТВЕННОГО ЛИЦА В ОО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HablievaZS</dc:creator>
  <cp:lastModifiedBy>ХОЗЯИН</cp:lastModifiedBy>
  <cp:revision>51</cp:revision>
  <dcterms:created xsi:type="dcterms:W3CDTF">2022-04-01T10:31:28Z</dcterms:created>
  <dcterms:modified xsi:type="dcterms:W3CDTF">2023-02-15T10:36:41Z</dcterms:modified>
</cp:coreProperties>
</file>